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E"/>
    <a:srgbClr val="0891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2"/>
    <p:restoredTop sz="95976"/>
  </p:normalViewPr>
  <p:slideViewPr>
    <p:cSldViewPr snapToGrid="0" snapToObjects="1">
      <p:cViewPr varScale="1">
        <p:scale>
          <a:sx n="116" d="100"/>
          <a:sy n="116" d="100"/>
        </p:scale>
        <p:origin x="2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DB2C5-7418-894D-B30F-55F9538DF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165B1-179F-244F-8893-DCC477516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71B3A-8BAD-314F-A8FA-A514BEF9F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D6C46-6D15-FD4D-A18F-CD61172BE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C1D43-44ED-8046-BA3E-F45489CEC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11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20A3F-E6A0-4242-A8FD-7FF383900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F4AF6A-023C-504D-B1C1-5F555533E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1D7DD-DDAF-5B40-9F6D-D58FFA5BB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89046-3F7C-C24F-BEBA-4A9227818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C0FED-F09B-A045-93BF-BE4FFAF79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91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E5CCE0-E887-3D46-BF40-834ED359B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84498-3589-304A-A19D-5E10D4789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3D4C7-D9BB-DA40-8773-A29C9A52E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2937E3-321D-B949-BF9A-9BAEDDD66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2BE30-5DFF-DA45-AD49-6E23046E4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50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D4394-FA34-7544-A981-EEF60FF51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50543-16BC-7E40-B501-26CC5621A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7CC81-77D1-7744-B5D1-7238A73CE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198E8-8539-AE41-A981-02B60F96A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70F42-0C1D-2D49-8AE1-B64745395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37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5A7D3-0A47-9247-8384-65A5D2F24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9B954-468E-C646-BAAD-E304658BD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4B014-BB83-AB47-9B7C-924CEA458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CCB3A-2995-5647-99BF-60CA94A12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BC06E-64B7-CE47-956D-7A63E1CBE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81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27E72-61EB-DB4C-AFF2-FFF50F17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AB5E1-7473-0142-BC69-4C1D5AAEBD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D2597-3145-ED48-B930-4D867F7C5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069636-22DE-4048-8FD0-4D5465ADE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7D0D2B-77A1-8046-994E-EF2411F62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55C45B-C78F-1843-98B0-803B28843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337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54C54-880C-644D-8A6A-F57C23576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75919-3DDB-1346-88A3-78E86CC315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804384-E02C-EA48-8B29-36ECF5D7A1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A141BB-A1E9-674C-BF4F-686F2C13AD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32553A-A4C1-0B44-B90F-0BBC9B93EC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54BE2D-6905-FF47-BBD9-42D7A9F7B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A85722-6CC0-8F4B-B049-1014E4319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4951E7-8189-A84E-B783-E204B7084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94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63F1E-F7FB-6F49-B816-90A66A8F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0D2F6E-1B77-5C4A-A26B-DF48C5824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53E867-954F-3C4A-A3DC-6FF5EC5D4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75609-D541-E44B-A733-B7BF2FCDC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37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58ED2A-1B93-C74D-A222-12695D7C1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B259EA-BE49-1343-99F3-3B2078EE5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2F244-9362-3247-81D1-D4A26D5F3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2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01A94-E3A0-0241-A9B1-1E24FCE8B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786D1-6408-A340-9441-A9256AF23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BBCDE-7FB9-1E43-926E-DB48EEF9D4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C2BD2C-4DA7-0141-9C01-32E6C5C66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9F29BE-6AA4-AC4A-9E6E-869C7EEC6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014E84-FDC7-1749-9C47-FD4E906F7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92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FCDB0-FBC9-E34A-82A5-AC6E0CEA3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CED847-2571-F740-8A74-EDCC8668F9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1A28A-B7EC-2D4C-B55F-1374DD519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92438-5A7D-C848-B08A-9DA13A286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005E5-D9CB-C245-AE73-19D53B9CB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216D7-49B4-1C40-9B3A-21113533B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1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D0BCF4-6D5D-C341-9108-3B3E52119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4921B-C19D-C14C-A436-4A9BD1F31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92B9E-9677-D84D-9464-E6FED8F59C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8F37B-D64D-7742-9C65-66F1CA671BB0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95DB2-1F7F-A746-B3C2-D1326EB4B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2E0D9-7480-3E4E-A2F6-75DB0AB24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D889E-9A15-B444-BC20-4D0DCF304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194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9B8C6A-3BD5-E944-BFF9-A005D003F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56" y="1027760"/>
            <a:ext cx="4825505" cy="45467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29EC44-5DA6-404A-A8DB-AF529175A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976" y="1005726"/>
            <a:ext cx="4825505" cy="454677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FC498A5-6CAC-8745-B733-8542BECEA6C5}"/>
              </a:ext>
            </a:extLst>
          </p:cNvPr>
          <p:cNvCxnSpPr/>
          <p:nvPr/>
        </p:nvCxnSpPr>
        <p:spPr>
          <a:xfrm>
            <a:off x="5244029" y="3301147"/>
            <a:ext cx="152032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3D8E1B-ACBC-B741-915D-D2C63CAD5546}"/>
              </a:ext>
            </a:extLst>
          </p:cNvPr>
          <p:cNvSpPr/>
          <p:nvPr/>
        </p:nvSpPr>
        <p:spPr>
          <a:xfrm>
            <a:off x="8890612" y="782198"/>
            <a:ext cx="275422" cy="4957590"/>
          </a:xfrm>
          <a:prstGeom prst="rect">
            <a:avLst/>
          </a:prstGeom>
          <a:solidFill>
            <a:srgbClr val="FFFFFE"/>
          </a:solidFill>
          <a:ln>
            <a:solidFill>
              <a:srgbClr val="FFFF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9E89DB-DC38-294D-B04A-91DFFD83A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8233" y="924804"/>
            <a:ext cx="236954" cy="491960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2F4A42B-2603-1F40-8A16-879579BCAB47}"/>
              </a:ext>
            </a:extLst>
          </p:cNvPr>
          <p:cNvSpPr/>
          <p:nvPr/>
        </p:nvSpPr>
        <p:spPr>
          <a:xfrm>
            <a:off x="7139817" y="1145755"/>
            <a:ext cx="1839817" cy="264405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00571F-D5BF-F34E-B917-BFCE3D684E4E}"/>
              </a:ext>
            </a:extLst>
          </p:cNvPr>
          <p:cNvSpPr/>
          <p:nvPr/>
        </p:nvSpPr>
        <p:spPr>
          <a:xfrm>
            <a:off x="7119605" y="2443910"/>
            <a:ext cx="1839817" cy="264405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C30F7B-CCE6-414A-A16A-98A2348CA335}"/>
              </a:ext>
            </a:extLst>
          </p:cNvPr>
          <p:cNvSpPr/>
          <p:nvPr/>
        </p:nvSpPr>
        <p:spPr>
          <a:xfrm>
            <a:off x="7154010" y="3976172"/>
            <a:ext cx="1839817" cy="264405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6F2729-3BD7-634B-A0BE-7A897C441764}"/>
              </a:ext>
            </a:extLst>
          </p:cNvPr>
          <p:cNvSpPr txBox="1"/>
          <p:nvPr/>
        </p:nvSpPr>
        <p:spPr>
          <a:xfrm>
            <a:off x="7053503" y="1109952"/>
            <a:ext cx="20904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venir Roman" panose="02000503020000020003" pitchFamily="2" charset="0"/>
              </a:rPr>
              <a:t>ETIC Green Score (/10)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AC4710-C016-9C49-9BB3-A1EB3FA7610B}"/>
              </a:ext>
            </a:extLst>
          </p:cNvPr>
          <p:cNvSpPr txBox="1"/>
          <p:nvPr/>
        </p:nvSpPr>
        <p:spPr>
          <a:xfrm>
            <a:off x="7053503" y="2443910"/>
            <a:ext cx="20904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venir Roman" panose="02000503020000020003" pitchFamily="2" charset="0"/>
              </a:rPr>
              <a:t>Carbon Footprint </a:t>
            </a:r>
            <a:r>
              <a:rPr lang="en-GB" sz="1200" b="1" dirty="0">
                <a:latin typeface="Avenir Roman" panose="02000503020000020003" pitchFamily="2" charset="0"/>
              </a:rPr>
              <a:t>(tCO2e)</a:t>
            </a:r>
            <a:endParaRPr lang="en-US" sz="1200" b="1" dirty="0">
              <a:latin typeface="Avenir Roman" panose="02000503020000020003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2CF1C3-58D8-BC46-96A9-BF42CFACE3A2}"/>
              </a:ext>
            </a:extLst>
          </p:cNvPr>
          <p:cNvSpPr txBox="1"/>
          <p:nvPr/>
        </p:nvSpPr>
        <p:spPr>
          <a:xfrm>
            <a:off x="7053503" y="3951691"/>
            <a:ext cx="20904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latin typeface="Avenir Roman" panose="02000503020000020003" pitchFamily="2" charset="0"/>
              </a:rPr>
              <a:t>Energy Efficiency</a:t>
            </a:r>
            <a:endParaRPr lang="en-US" sz="1200" b="1" dirty="0">
              <a:latin typeface="Avenir Roman" panose="02000503020000020003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A5ADFCF-DCED-6D46-9114-FA72F9D6E5B6}"/>
              </a:ext>
            </a:extLst>
          </p:cNvPr>
          <p:cNvSpPr/>
          <p:nvPr/>
        </p:nvSpPr>
        <p:spPr>
          <a:xfrm>
            <a:off x="9281621" y="1027760"/>
            <a:ext cx="1994053" cy="253388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AF82FE-74A6-424A-80FA-06EBC6720B43}"/>
              </a:ext>
            </a:extLst>
          </p:cNvPr>
          <p:cNvSpPr/>
          <p:nvPr/>
        </p:nvSpPr>
        <p:spPr>
          <a:xfrm>
            <a:off x="9265187" y="5124198"/>
            <a:ext cx="1994053" cy="253388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91360C-B6B2-5043-8089-E57096783ADD}"/>
              </a:ext>
            </a:extLst>
          </p:cNvPr>
          <p:cNvSpPr txBox="1"/>
          <p:nvPr/>
        </p:nvSpPr>
        <p:spPr>
          <a:xfrm>
            <a:off x="9265187" y="1052290"/>
            <a:ext cx="2090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latin typeface="Avenir Roman" panose="02000503020000020003" pitchFamily="2" charset="0"/>
              </a:rPr>
              <a:t>H10 Salou Princess</a:t>
            </a:r>
            <a:endParaRPr lang="en-US" sz="1600" b="1" dirty="0">
              <a:latin typeface="Avenir Roman" panose="02000503020000020003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09D211-F0BD-8740-811D-AB4C55C603D0}"/>
              </a:ext>
            </a:extLst>
          </p:cNvPr>
          <p:cNvSpPr txBox="1"/>
          <p:nvPr/>
        </p:nvSpPr>
        <p:spPr>
          <a:xfrm>
            <a:off x="9171452" y="5069809"/>
            <a:ext cx="20904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latin typeface="Avenir Roman" panose="02000503020000020003" pitchFamily="2" charset="0"/>
              </a:rPr>
              <a:t>Barcelona Universal</a:t>
            </a:r>
            <a:endParaRPr lang="en-US" sz="1600" b="1" dirty="0">
              <a:latin typeface="Avenir Roman" panose="02000503020000020003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EFA7834-475C-7F40-97D8-4AA5FC3CB425}"/>
              </a:ext>
            </a:extLst>
          </p:cNvPr>
          <p:cNvSpPr/>
          <p:nvPr/>
        </p:nvSpPr>
        <p:spPr>
          <a:xfrm>
            <a:off x="9281621" y="1526710"/>
            <a:ext cx="1052201" cy="917200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A3941C-5571-1344-B933-AA1DFAEBBD32}"/>
              </a:ext>
            </a:extLst>
          </p:cNvPr>
          <p:cNvSpPr/>
          <p:nvPr/>
        </p:nvSpPr>
        <p:spPr>
          <a:xfrm>
            <a:off x="10676101" y="1803709"/>
            <a:ext cx="1052201" cy="640201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44451E3-D804-0C4F-BFC7-70B5F3D15352}"/>
              </a:ext>
            </a:extLst>
          </p:cNvPr>
          <p:cNvSpPr/>
          <p:nvPr/>
        </p:nvSpPr>
        <p:spPr>
          <a:xfrm>
            <a:off x="10569569" y="5377976"/>
            <a:ext cx="1052201" cy="640201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8DDD20B-4244-7F4F-8C21-B19BACD8590E}"/>
              </a:ext>
            </a:extLst>
          </p:cNvPr>
          <p:cNvSpPr/>
          <p:nvPr/>
        </p:nvSpPr>
        <p:spPr>
          <a:xfrm>
            <a:off x="10589651" y="1353572"/>
            <a:ext cx="612552" cy="449747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6DE4C1C-9F7E-FA46-8589-49AA637B3879}"/>
              </a:ext>
            </a:extLst>
          </p:cNvPr>
          <p:cNvSpPr txBox="1"/>
          <p:nvPr/>
        </p:nvSpPr>
        <p:spPr>
          <a:xfrm>
            <a:off x="9158475" y="1320530"/>
            <a:ext cx="2090497" cy="1265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300" dirty="0"/>
              <a:t>• </a:t>
            </a:r>
            <a:r>
              <a:rPr lang="fr-FR" sz="1300" dirty="0">
                <a:solidFill>
                  <a:srgbClr val="089124"/>
                </a:solidFill>
                <a:latin typeface="Avenir Roman" panose="02000503020000020003" pitchFamily="2" charset="0"/>
              </a:rPr>
              <a:t>Salou</a:t>
            </a:r>
            <a:r>
              <a:rPr lang="fr-FR" sz="1300" dirty="0">
                <a:latin typeface="Avenir Roman" panose="02000503020000020003" pitchFamily="2" charset="0"/>
              </a:rPr>
              <a:t>, </a:t>
            </a:r>
            <a:r>
              <a:rPr lang="fr-FR" sz="1300" dirty="0">
                <a:solidFill>
                  <a:srgbClr val="089124"/>
                </a:solidFill>
                <a:latin typeface="Avenir Roman" panose="02000503020000020003" pitchFamily="2" charset="0"/>
              </a:rPr>
              <a:t>Spain</a:t>
            </a:r>
          </a:p>
          <a:p>
            <a:pPr>
              <a:lnSpc>
                <a:spcPct val="150000"/>
              </a:lnSpc>
            </a:pPr>
            <a:r>
              <a:rPr lang="en-GB" sz="1300" dirty="0"/>
              <a:t>• ETIC </a:t>
            </a:r>
            <a:r>
              <a:rPr lang="fr-FR" sz="1300" dirty="0">
                <a:latin typeface="Avenir Roman" panose="02000503020000020003" pitchFamily="2" charset="0"/>
              </a:rPr>
              <a:t>Score: </a:t>
            </a:r>
            <a:r>
              <a:rPr lang="fr-FR" sz="1300" dirty="0">
                <a:solidFill>
                  <a:srgbClr val="089124"/>
                </a:solidFill>
                <a:latin typeface="Avenir Roman" panose="02000503020000020003" pitchFamily="2" charset="0"/>
              </a:rPr>
              <a:t>7.7</a:t>
            </a:r>
          </a:p>
          <a:p>
            <a:pPr>
              <a:lnSpc>
                <a:spcPct val="150000"/>
              </a:lnSpc>
            </a:pPr>
            <a:r>
              <a:rPr lang="en-GB" sz="1300" dirty="0"/>
              <a:t>• </a:t>
            </a:r>
            <a:r>
              <a:rPr lang="fr-FR" sz="1300" dirty="0"/>
              <a:t>Reviews</a:t>
            </a:r>
            <a:r>
              <a:rPr lang="fr-FR" sz="1300" dirty="0">
                <a:latin typeface="Avenir Roman" panose="02000503020000020003" pitchFamily="2" charset="0"/>
              </a:rPr>
              <a:t>: </a:t>
            </a:r>
            <a:r>
              <a:rPr lang="fr-FR" sz="1300" dirty="0">
                <a:solidFill>
                  <a:srgbClr val="089124"/>
                </a:solidFill>
                <a:latin typeface="Avenir Roman" panose="02000503020000020003" pitchFamily="2" charset="0"/>
              </a:rPr>
              <a:t>8.2 </a:t>
            </a:r>
            <a:r>
              <a:rPr lang="fr-FR" sz="900" dirty="0">
                <a:solidFill>
                  <a:srgbClr val="089124"/>
                </a:solidFill>
                <a:latin typeface="Avenir Roman" panose="02000503020000020003" pitchFamily="2" charset="0"/>
              </a:rPr>
              <a:t>(2,218+)</a:t>
            </a:r>
            <a:endParaRPr lang="fr-FR" sz="1300" dirty="0">
              <a:solidFill>
                <a:srgbClr val="089124"/>
              </a:solidFill>
              <a:latin typeface="Avenir Roman" panose="02000503020000020003" pitchFamily="2" charset="0"/>
            </a:endParaRPr>
          </a:p>
          <a:p>
            <a:pPr>
              <a:lnSpc>
                <a:spcPct val="150000"/>
              </a:lnSpc>
            </a:pPr>
            <a:r>
              <a:rPr lang="en-GB" sz="1300" dirty="0"/>
              <a:t>• </a:t>
            </a:r>
            <a:r>
              <a:rPr lang="fr-FR" sz="1300" dirty="0">
                <a:latin typeface="Avenir Roman" panose="02000503020000020003" pitchFamily="2" charset="0"/>
              </a:rPr>
              <a:t>From: </a:t>
            </a:r>
            <a:r>
              <a:rPr lang="fr-FR" sz="1300" dirty="0">
                <a:solidFill>
                  <a:srgbClr val="089124"/>
                </a:solidFill>
                <a:latin typeface="Avenir Roman" panose="02000503020000020003" pitchFamily="2" charset="0"/>
              </a:rPr>
              <a:t>£72.3</a:t>
            </a:r>
            <a:endParaRPr lang="en-US" sz="1300" dirty="0">
              <a:solidFill>
                <a:srgbClr val="089124"/>
              </a:solidFill>
              <a:latin typeface="Avenir Roman" panose="02000503020000020003" pitchFamily="2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53C9777-A909-3747-9336-722C181F98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8737" y="1371676"/>
            <a:ext cx="418638" cy="33077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1E32455-F1D8-6442-8E27-15B750017029}"/>
              </a:ext>
            </a:extLst>
          </p:cNvPr>
          <p:cNvSpPr txBox="1"/>
          <p:nvPr/>
        </p:nvSpPr>
        <p:spPr>
          <a:xfrm>
            <a:off x="10630746" y="1708829"/>
            <a:ext cx="6074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/>
              <a:t>25</a:t>
            </a:r>
          </a:p>
          <a:p>
            <a:pPr algn="ctr"/>
            <a:r>
              <a:rPr lang="fr-FR" sz="1050" dirty="0">
                <a:latin typeface="Avenir Roman" panose="02000503020000020003" pitchFamily="2" charset="0"/>
              </a:rPr>
              <a:t>tCO2e</a:t>
            </a:r>
            <a:endParaRPr lang="en-US" sz="1000" dirty="0">
              <a:latin typeface="Avenir Roman" panose="02000503020000020003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D09553-1B2B-0A40-86D8-C2DF4E91C346}"/>
              </a:ext>
            </a:extLst>
          </p:cNvPr>
          <p:cNvSpPr txBox="1"/>
          <p:nvPr/>
        </p:nvSpPr>
        <p:spPr>
          <a:xfrm>
            <a:off x="11149894" y="1706380"/>
            <a:ext cx="6074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/>
              <a:t>7.7</a:t>
            </a:r>
          </a:p>
          <a:p>
            <a:pPr algn="ctr"/>
            <a:r>
              <a:rPr lang="fr-FR" sz="1050" dirty="0">
                <a:latin typeface="Avenir Roman" panose="02000503020000020003" pitchFamily="2" charset="0"/>
              </a:rPr>
              <a:t>/10</a:t>
            </a:r>
            <a:endParaRPr lang="en-US" sz="1000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025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0691DC-DFF3-674B-8E93-DFE90031B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754" y="769690"/>
            <a:ext cx="9617725" cy="470512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D714C68-8D4D-B248-9B59-DD287A79BFF3}"/>
              </a:ext>
            </a:extLst>
          </p:cNvPr>
          <p:cNvCxnSpPr/>
          <p:nvPr/>
        </p:nvCxnSpPr>
        <p:spPr>
          <a:xfrm flipH="1">
            <a:off x="6698255" y="242371"/>
            <a:ext cx="1487278" cy="137710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1806B6E-6EFB-5D41-A305-AEE69BCFEEE3}"/>
              </a:ext>
            </a:extLst>
          </p:cNvPr>
          <p:cNvSpPr txBox="1"/>
          <p:nvPr/>
        </p:nvSpPr>
        <p:spPr>
          <a:xfrm>
            <a:off x="8273667" y="-1491"/>
            <a:ext cx="37237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COUNTRY PROFILE doesn’t seem to be centered (I have MacBook Pro 13”)</a:t>
            </a:r>
          </a:p>
        </p:txBody>
      </p:sp>
    </p:spTree>
    <p:extLst>
      <p:ext uri="{BB962C8B-B14F-4D97-AF65-F5344CB8AC3E}">
        <p14:creationId xmlns:p14="http://schemas.microsoft.com/office/powerpoint/2010/main" val="3014769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87B950-3DB1-D44D-B0F2-3A9676C88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13" y="1556868"/>
            <a:ext cx="10069417" cy="485602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1113731-B303-1749-A220-4518D1035C87}"/>
              </a:ext>
            </a:extLst>
          </p:cNvPr>
          <p:cNvCxnSpPr>
            <a:cxnSpLocks/>
          </p:cNvCxnSpPr>
          <p:nvPr/>
        </p:nvCxnSpPr>
        <p:spPr>
          <a:xfrm flipH="1">
            <a:off x="6433851" y="242371"/>
            <a:ext cx="1751682" cy="196100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2700890-9E87-034A-9452-C523E184324C}"/>
              </a:ext>
            </a:extLst>
          </p:cNvPr>
          <p:cNvSpPr txBox="1"/>
          <p:nvPr/>
        </p:nvSpPr>
        <p:spPr>
          <a:xfrm>
            <a:off x="8273668" y="-1491"/>
            <a:ext cx="3580482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SAME WITH COUNTRIES, IT’S NOT CENTERED IN THE SCREEN (I have MacBook Pro 13”)</a:t>
            </a:r>
          </a:p>
        </p:txBody>
      </p:sp>
    </p:spTree>
    <p:extLst>
      <p:ext uri="{BB962C8B-B14F-4D97-AF65-F5344CB8AC3E}">
        <p14:creationId xmlns:p14="http://schemas.microsoft.com/office/powerpoint/2010/main" val="2547061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F8479-6C0B-8F44-954B-B62299E93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70" y="1"/>
            <a:ext cx="10515600" cy="760164"/>
          </a:xfrm>
        </p:spPr>
        <p:txBody>
          <a:bodyPr>
            <a:normAutofit/>
          </a:bodyPr>
          <a:lstStyle/>
          <a:p>
            <a:r>
              <a:rPr lang="en-US" sz="3600" b="1" dirty="0"/>
              <a:t>Mobile Version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DEDC7D-73A8-0145-A05F-073CCE6C0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40" y="760165"/>
            <a:ext cx="2757426" cy="59673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B85555-36C5-6549-91FA-DB26BA27A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0527" y="760165"/>
            <a:ext cx="2757426" cy="59673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DE1213F-C9DC-614F-BB48-F25CC73FB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280" y="760165"/>
            <a:ext cx="2757426" cy="59673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77C2B51-B0F6-F442-8CA2-223A3BE557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7710" y="760165"/>
            <a:ext cx="2757426" cy="59673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F27E1D2-76F6-C041-BDAF-CCD2DF1A2D2E}"/>
              </a:ext>
            </a:extLst>
          </p:cNvPr>
          <p:cNvSpPr/>
          <p:nvPr/>
        </p:nvSpPr>
        <p:spPr>
          <a:xfrm>
            <a:off x="1266940" y="1938968"/>
            <a:ext cx="1729648" cy="1861851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004301-B6F6-1645-8EC1-8E0B902AA950}"/>
              </a:ext>
            </a:extLst>
          </p:cNvPr>
          <p:cNvSpPr txBox="1"/>
          <p:nvPr/>
        </p:nvSpPr>
        <p:spPr>
          <a:xfrm>
            <a:off x="1266941" y="2816386"/>
            <a:ext cx="172964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• </a:t>
            </a:r>
            <a:r>
              <a:rPr lang="fr-FR" sz="1050" dirty="0">
                <a:solidFill>
                  <a:srgbClr val="089124"/>
                </a:solidFill>
                <a:latin typeface="Avenir Roman" panose="02000503020000020003" pitchFamily="2" charset="0"/>
              </a:rPr>
              <a:t>Salou</a:t>
            </a:r>
            <a:r>
              <a:rPr lang="fr-FR" sz="1050" dirty="0">
                <a:latin typeface="Avenir Roman" panose="02000503020000020003" pitchFamily="2" charset="0"/>
              </a:rPr>
              <a:t>, </a:t>
            </a:r>
            <a:r>
              <a:rPr lang="fr-FR" sz="1050" dirty="0">
                <a:solidFill>
                  <a:srgbClr val="089124"/>
                </a:solidFill>
                <a:latin typeface="Avenir Roman" panose="02000503020000020003" pitchFamily="2" charset="0"/>
              </a:rPr>
              <a:t>Spain</a:t>
            </a:r>
          </a:p>
          <a:p>
            <a:r>
              <a:rPr lang="en-GB" sz="1050" dirty="0"/>
              <a:t>• ETIC Hotels </a:t>
            </a:r>
            <a:br>
              <a:rPr lang="en-GB" sz="1050" dirty="0"/>
            </a:br>
            <a:r>
              <a:rPr lang="en-GB" sz="1050" dirty="0"/>
              <a:t>Green Score</a:t>
            </a:r>
            <a:r>
              <a:rPr lang="fr-FR" sz="1050" dirty="0">
                <a:latin typeface="Avenir Roman" panose="02000503020000020003" pitchFamily="2" charset="0"/>
              </a:rPr>
              <a:t>: </a:t>
            </a:r>
            <a:r>
              <a:rPr lang="fr-FR" sz="1050" dirty="0">
                <a:solidFill>
                  <a:srgbClr val="089124"/>
                </a:solidFill>
                <a:latin typeface="Avenir Roman" panose="02000503020000020003" pitchFamily="2" charset="0"/>
              </a:rPr>
              <a:t>7.7</a:t>
            </a:r>
          </a:p>
          <a:p>
            <a:r>
              <a:rPr lang="en-GB" sz="1050" dirty="0"/>
              <a:t>• </a:t>
            </a:r>
            <a:r>
              <a:rPr lang="fr-FR" sz="1050" dirty="0"/>
              <a:t>Reviews</a:t>
            </a:r>
            <a:r>
              <a:rPr lang="fr-FR" sz="1050" dirty="0">
                <a:latin typeface="Avenir Roman" panose="02000503020000020003" pitchFamily="2" charset="0"/>
              </a:rPr>
              <a:t>: </a:t>
            </a:r>
            <a:r>
              <a:rPr lang="fr-FR" sz="1050" dirty="0">
                <a:solidFill>
                  <a:srgbClr val="089124"/>
                </a:solidFill>
                <a:latin typeface="Avenir Roman" panose="02000503020000020003" pitchFamily="2" charset="0"/>
              </a:rPr>
              <a:t>8.2 </a:t>
            </a:r>
            <a:r>
              <a:rPr lang="fr-FR" sz="600" dirty="0">
                <a:solidFill>
                  <a:srgbClr val="089124"/>
                </a:solidFill>
                <a:latin typeface="Avenir Roman" panose="02000503020000020003" pitchFamily="2" charset="0"/>
              </a:rPr>
              <a:t>(2,218+)</a:t>
            </a:r>
          </a:p>
          <a:p>
            <a:endParaRPr lang="fr-FR" sz="1050" dirty="0">
              <a:solidFill>
                <a:srgbClr val="089124"/>
              </a:solidFill>
              <a:latin typeface="Avenir Roman" panose="02000503020000020003" pitchFamily="2" charset="0"/>
            </a:endParaRPr>
          </a:p>
          <a:p>
            <a:pPr algn="r"/>
            <a:r>
              <a:rPr lang="fr-FR" sz="1050" dirty="0">
                <a:latin typeface="Avenir Roman" panose="02000503020000020003" pitchFamily="2" charset="0"/>
              </a:rPr>
              <a:t>From: </a:t>
            </a:r>
            <a:r>
              <a:rPr lang="fr-FR" sz="1050" b="1" dirty="0">
                <a:solidFill>
                  <a:srgbClr val="089124"/>
                </a:solidFill>
                <a:latin typeface="Avenir Roman" panose="02000503020000020003" pitchFamily="2" charset="0"/>
              </a:rPr>
              <a:t>£72.3</a:t>
            </a:r>
            <a:endParaRPr lang="en-US" sz="1050" b="1" dirty="0">
              <a:solidFill>
                <a:srgbClr val="089124"/>
              </a:solidFill>
              <a:latin typeface="Avenir Roman" panose="02000503020000020003" pitchFamily="2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4F153A7-356E-6F4F-8A57-30CFAED8EB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127" y="2235812"/>
            <a:ext cx="321468" cy="254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8440131-5A4A-474F-BB3E-B4341025C0BD}"/>
              </a:ext>
            </a:extLst>
          </p:cNvPr>
          <p:cNvSpPr txBox="1"/>
          <p:nvPr/>
        </p:nvSpPr>
        <p:spPr>
          <a:xfrm>
            <a:off x="1334112" y="2444432"/>
            <a:ext cx="6074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/>
              <a:t>25</a:t>
            </a:r>
          </a:p>
          <a:p>
            <a:pPr algn="ctr"/>
            <a:r>
              <a:rPr lang="fr-FR" sz="1050" dirty="0">
                <a:latin typeface="Avenir Roman" panose="02000503020000020003" pitchFamily="2" charset="0"/>
              </a:rPr>
              <a:t>tCO2e</a:t>
            </a:r>
            <a:endParaRPr lang="en-US" sz="1000" dirty="0">
              <a:latin typeface="Avenir Roman" panose="02000503020000020003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9D7812-5922-8543-AE6B-04C86A983CB8}"/>
              </a:ext>
            </a:extLst>
          </p:cNvPr>
          <p:cNvSpPr txBox="1"/>
          <p:nvPr/>
        </p:nvSpPr>
        <p:spPr>
          <a:xfrm>
            <a:off x="1881005" y="2454181"/>
            <a:ext cx="6074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/>
              <a:t>7.7</a:t>
            </a:r>
          </a:p>
          <a:p>
            <a:pPr algn="ctr"/>
            <a:r>
              <a:rPr lang="fr-FR" sz="1050" dirty="0">
                <a:latin typeface="Avenir Roman" panose="02000503020000020003" pitchFamily="2" charset="0"/>
              </a:rPr>
              <a:t>/10</a:t>
            </a:r>
            <a:endParaRPr lang="en-US" sz="1000" dirty="0">
              <a:latin typeface="Avenir Roman" panose="02000503020000020003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6F6490-49A5-4848-8C90-71C92DDBB4E5}"/>
              </a:ext>
            </a:extLst>
          </p:cNvPr>
          <p:cNvSpPr txBox="1"/>
          <p:nvPr/>
        </p:nvSpPr>
        <p:spPr>
          <a:xfrm>
            <a:off x="1266940" y="1958813"/>
            <a:ext cx="209049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00" b="1" dirty="0">
                <a:latin typeface="Avenir Roman" panose="02000503020000020003" pitchFamily="2" charset="0"/>
              </a:rPr>
              <a:t>H10 Salou Princess</a:t>
            </a:r>
            <a:endParaRPr lang="en-US" sz="1300" b="1" dirty="0">
              <a:latin typeface="Avenir Roman" panose="02000503020000020003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27B7F1E-FE49-F24D-857E-8C4FF7C82B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7787" y="2223527"/>
            <a:ext cx="268782" cy="26194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DAD6BBC-F852-E145-BA9E-5B066A45D21F}"/>
              </a:ext>
            </a:extLst>
          </p:cNvPr>
          <p:cNvSpPr txBox="1"/>
          <p:nvPr/>
        </p:nvSpPr>
        <p:spPr>
          <a:xfrm>
            <a:off x="2389090" y="2452013"/>
            <a:ext cx="6074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50" b="1" dirty="0"/>
              <a:t>8.2</a:t>
            </a:r>
          </a:p>
          <a:p>
            <a:pPr algn="ctr"/>
            <a:r>
              <a:rPr lang="fr-FR" sz="1050" dirty="0">
                <a:latin typeface="Avenir Roman" panose="02000503020000020003" pitchFamily="2" charset="0"/>
              </a:rPr>
              <a:t>/10</a:t>
            </a:r>
            <a:endParaRPr lang="en-US" sz="1000" dirty="0">
              <a:latin typeface="Avenir Roman" panose="02000503020000020003" pitchFamily="2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08545A1-AFE4-8941-840A-DE21A981AE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9442" y="2234467"/>
            <a:ext cx="221771" cy="211310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FE1B422-81B5-C24C-AD59-932027FF6905}"/>
              </a:ext>
            </a:extLst>
          </p:cNvPr>
          <p:cNvCxnSpPr/>
          <p:nvPr/>
        </p:nvCxnSpPr>
        <p:spPr>
          <a:xfrm flipH="1">
            <a:off x="2037787" y="385590"/>
            <a:ext cx="1319650" cy="56186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1723749-04D6-8340-9F38-4096B2292D47}"/>
              </a:ext>
            </a:extLst>
          </p:cNvPr>
          <p:cNvSpPr txBox="1"/>
          <p:nvPr/>
        </p:nvSpPr>
        <p:spPr>
          <a:xfrm>
            <a:off x="3492347" y="154236"/>
            <a:ext cx="4365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89124"/>
                </a:solidFill>
              </a:rPr>
              <a:t>Please replace the blue by the ETIC green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A182794-9020-CB4D-A027-FA7D5445491E}"/>
              </a:ext>
            </a:extLst>
          </p:cNvPr>
          <p:cNvSpPr/>
          <p:nvPr/>
        </p:nvSpPr>
        <p:spPr>
          <a:xfrm>
            <a:off x="1300526" y="3932622"/>
            <a:ext cx="1696062" cy="1873267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3D33371-B27F-7943-A57E-2FA03FC4D229}"/>
              </a:ext>
            </a:extLst>
          </p:cNvPr>
          <p:cNvSpPr/>
          <p:nvPr/>
        </p:nvSpPr>
        <p:spPr>
          <a:xfrm>
            <a:off x="1282536" y="5921366"/>
            <a:ext cx="1696062" cy="1873267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089746-1BA5-F341-B857-9B070A6A5973}"/>
              </a:ext>
            </a:extLst>
          </p:cNvPr>
          <p:cNvSpPr txBox="1"/>
          <p:nvPr/>
        </p:nvSpPr>
        <p:spPr>
          <a:xfrm>
            <a:off x="1261320" y="3993692"/>
            <a:ext cx="209049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00" b="1" dirty="0">
                <a:latin typeface="Avenir Roman" panose="02000503020000020003" pitchFamily="2" charset="0"/>
              </a:rPr>
              <a:t>Another Hotel</a:t>
            </a:r>
            <a:endParaRPr lang="en-US" sz="1300" b="1" dirty="0">
              <a:latin typeface="Avenir Roman" panose="02000503020000020003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E6A7D99-F0F6-6247-BE88-47CD20DBB47C}"/>
              </a:ext>
            </a:extLst>
          </p:cNvPr>
          <p:cNvSpPr txBox="1"/>
          <p:nvPr/>
        </p:nvSpPr>
        <p:spPr>
          <a:xfrm>
            <a:off x="1276648" y="5998762"/>
            <a:ext cx="209049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00" b="1" dirty="0" err="1">
                <a:latin typeface="Avenir Roman" panose="02000503020000020003" pitchFamily="2" charset="0"/>
              </a:rPr>
              <a:t>Corinthia</a:t>
            </a:r>
            <a:r>
              <a:rPr lang="fr-FR" sz="1300" b="1" dirty="0">
                <a:latin typeface="Avenir Roman" panose="02000503020000020003" pitchFamily="2" charset="0"/>
              </a:rPr>
              <a:t> Hotel</a:t>
            </a:r>
            <a:endParaRPr lang="en-US" sz="1300" b="1" dirty="0">
              <a:latin typeface="Avenir Roman" panose="02000503020000020003" pitchFamily="2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0222CA3-8EE2-9949-AC79-51FA3D08C3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45129" y="4218519"/>
            <a:ext cx="1651459" cy="161928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A2615D3-C062-AF4C-A1FA-A5CCDA7EB4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22827" y="6310620"/>
            <a:ext cx="1651459" cy="16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03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3720C2A-D49A-534E-9698-069E34C91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70" y="1"/>
            <a:ext cx="10515600" cy="760164"/>
          </a:xfrm>
        </p:spPr>
        <p:txBody>
          <a:bodyPr>
            <a:normAutofit/>
          </a:bodyPr>
          <a:lstStyle/>
          <a:p>
            <a:r>
              <a:rPr lang="en-US" sz="3600" b="1" dirty="0"/>
              <a:t>Mobile Version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0C501D-BACA-944A-A8FA-39D49C4C7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836" y="709982"/>
            <a:ext cx="2840909" cy="61480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6A03A0-C6C0-434F-ABAB-0D7CBEFB9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297" y="709982"/>
            <a:ext cx="2840909" cy="61480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C23560-B3C1-E143-A790-674F6781B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2060" y="709982"/>
            <a:ext cx="2840909" cy="61480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598F9C-2714-8743-8760-F70B17663E53}"/>
              </a:ext>
            </a:extLst>
          </p:cNvPr>
          <p:cNvSpPr txBox="1"/>
          <p:nvPr/>
        </p:nvSpPr>
        <p:spPr>
          <a:xfrm>
            <a:off x="4605051" y="10751"/>
            <a:ext cx="4365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89124"/>
                </a:solidFill>
              </a:rPr>
              <a:t>Please replace the blue by the ETIC green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D5C855-9369-7B47-906E-F37B8309B15C}"/>
              </a:ext>
            </a:extLst>
          </p:cNvPr>
          <p:cNvCxnSpPr/>
          <p:nvPr/>
        </p:nvCxnSpPr>
        <p:spPr>
          <a:xfrm flipH="1">
            <a:off x="3283027" y="380083"/>
            <a:ext cx="2787267" cy="4902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ED7F05-A63B-EF44-9CAD-9ABC870825B3}"/>
              </a:ext>
            </a:extLst>
          </p:cNvPr>
          <p:cNvCxnSpPr>
            <a:cxnSpLocks/>
          </p:cNvCxnSpPr>
          <p:nvPr/>
        </p:nvCxnSpPr>
        <p:spPr>
          <a:xfrm>
            <a:off x="6070294" y="401199"/>
            <a:ext cx="313996" cy="4691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DA327B6-38DE-3046-97D6-E83F3D704F69}"/>
              </a:ext>
            </a:extLst>
          </p:cNvPr>
          <p:cNvCxnSpPr>
            <a:cxnSpLocks/>
          </p:cNvCxnSpPr>
          <p:nvPr/>
        </p:nvCxnSpPr>
        <p:spPr>
          <a:xfrm>
            <a:off x="6070294" y="401199"/>
            <a:ext cx="3592220" cy="4691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061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E2194A-7AD8-EC46-915E-4ACF2EA76AD4}"/>
              </a:ext>
            </a:extLst>
          </p:cNvPr>
          <p:cNvSpPr txBox="1"/>
          <p:nvPr/>
        </p:nvSpPr>
        <p:spPr>
          <a:xfrm>
            <a:off x="1994053" y="2853369"/>
            <a:ext cx="91219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Next slide is showing a before and after</a:t>
            </a:r>
          </a:p>
        </p:txBody>
      </p:sp>
    </p:spTree>
    <p:extLst>
      <p:ext uri="{BB962C8B-B14F-4D97-AF65-F5344CB8AC3E}">
        <p14:creationId xmlns:p14="http://schemas.microsoft.com/office/powerpoint/2010/main" val="1230859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55276A-40F7-2048-85F5-B7C0F0D91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943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6E3707-C113-3847-8E7B-4BCCAEE37441}"/>
              </a:ext>
            </a:extLst>
          </p:cNvPr>
          <p:cNvSpPr txBox="1"/>
          <p:nvPr/>
        </p:nvSpPr>
        <p:spPr>
          <a:xfrm>
            <a:off x="3734718" y="6037243"/>
            <a:ext cx="53982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it’s looking like now</a:t>
            </a:r>
          </a:p>
        </p:txBody>
      </p:sp>
    </p:spTree>
    <p:extLst>
      <p:ext uri="{BB962C8B-B14F-4D97-AF65-F5344CB8AC3E}">
        <p14:creationId xmlns:p14="http://schemas.microsoft.com/office/powerpoint/2010/main" val="4098764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55276A-40F7-2048-85F5-B7C0F0D91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943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6E3707-C113-3847-8E7B-4BCCAEE37441}"/>
              </a:ext>
            </a:extLst>
          </p:cNvPr>
          <p:cNvSpPr txBox="1"/>
          <p:nvPr/>
        </p:nvSpPr>
        <p:spPr>
          <a:xfrm>
            <a:off x="3734718" y="5891657"/>
            <a:ext cx="53982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it now needs to look (like on https://</a:t>
            </a:r>
            <a:r>
              <a:rPr lang="en-US" sz="2400" dirty="0" err="1"/>
              <a:t>etichotels.com</a:t>
            </a:r>
            <a:r>
              <a:rPr lang="en-US" sz="2400" dirty="0"/>
              <a:t>/journal/)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D2F786-A109-CE45-85B6-1EAA475D7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651678"/>
            <a:ext cx="12192000" cy="5003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C25297-DB51-9D4E-B8E6-578D5101311B}"/>
              </a:ext>
            </a:extLst>
          </p:cNvPr>
          <p:cNvSpPr/>
          <p:nvPr/>
        </p:nvSpPr>
        <p:spPr>
          <a:xfrm>
            <a:off x="0" y="5640635"/>
            <a:ext cx="12192000" cy="302965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178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147</Words>
  <Application>Microsoft Macintosh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Roman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Mobile Version</vt:lpstr>
      <vt:lpstr>Mobile Version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34</cp:revision>
  <dcterms:created xsi:type="dcterms:W3CDTF">2022-01-11T18:03:19Z</dcterms:created>
  <dcterms:modified xsi:type="dcterms:W3CDTF">2022-01-12T00:45:35Z</dcterms:modified>
</cp:coreProperties>
</file>

<file path=docProps/thumbnail.jpeg>
</file>